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9" r:id="rId3"/>
    <p:sldId id="258" r:id="rId4"/>
    <p:sldId id="257"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7/25/2018</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7/25/2018</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7/25/2018</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7/25/2018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7/25/2018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7/25/2018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7/25/2018</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7/25/2018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7/25/2018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7/25/2018</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wiley.com/en-us/Protocols+and+Architectures+for+Wireless+Sensor+Networks-p-9780470095102" TargetMode="External"/><Relationship Id="rId2" Type="http://schemas.openxmlformats.org/officeDocument/2006/relationships/hyperlink" Target="https://lecturenotes.in/subject/106/wireless-sensor-networ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1"/>
            <a:ext cx="8686800" cy="685799"/>
          </a:xfrm>
        </p:spPr>
        <p:txBody>
          <a:bodyPr>
            <a:normAutofit/>
          </a:bodyPr>
          <a:lstStyle/>
          <a:p>
            <a:pPr algn="l"/>
            <a:r>
              <a:rPr lang="en-US" dirty="0" smtClean="0"/>
              <a:t>SUBJECT   –AWSN (ELECTIVE-III)</a:t>
            </a:r>
            <a:endParaRPr lang="en-US" dirty="0"/>
          </a:p>
        </p:txBody>
      </p:sp>
      <p:sp>
        <p:nvSpPr>
          <p:cNvPr id="3" name="Subtitle 2"/>
          <p:cNvSpPr>
            <a:spLocks noGrp="1"/>
          </p:cNvSpPr>
          <p:nvPr>
            <p:ph type="subTitle" idx="1"/>
          </p:nvPr>
        </p:nvSpPr>
        <p:spPr>
          <a:xfrm>
            <a:off x="1371600" y="1066800"/>
            <a:ext cx="7772400" cy="5410200"/>
          </a:xfrm>
        </p:spPr>
        <p:txBody>
          <a:bodyPr>
            <a:normAutofit fontScale="92500"/>
          </a:bodyPr>
          <a:lstStyle/>
          <a:p>
            <a:pPr algn="l"/>
            <a:r>
              <a:rPr lang="en-US" sz="3200" dirty="0" smtClean="0"/>
              <a:t>TOPIC   -OVERVIEW OF MAIN SENSOR NODE                                       </a:t>
            </a:r>
          </a:p>
          <a:p>
            <a:pPr algn="l"/>
            <a:r>
              <a:rPr lang="en-US" sz="3200" dirty="0" smtClean="0"/>
              <a:t>               HARDWARE COMPONENT</a:t>
            </a:r>
          </a:p>
          <a:p>
            <a:pPr algn="l"/>
            <a:endParaRPr lang="en-US" sz="3200" dirty="0" smtClean="0"/>
          </a:p>
          <a:p>
            <a:pPr algn="l"/>
            <a:endParaRPr lang="en-US" sz="3200" dirty="0" smtClean="0"/>
          </a:p>
          <a:p>
            <a:pPr algn="l"/>
            <a:endParaRPr lang="en-US" sz="3200" dirty="0" smtClean="0"/>
          </a:p>
          <a:p>
            <a:pPr algn="l"/>
            <a:r>
              <a:rPr lang="en-US" sz="2800" dirty="0" smtClean="0"/>
              <a:t>                  </a:t>
            </a:r>
          </a:p>
          <a:p>
            <a:pPr algn="l"/>
            <a:r>
              <a:rPr lang="en-US" sz="2800" dirty="0" smtClean="0"/>
              <a:t>                          Prepared By</a:t>
            </a:r>
          </a:p>
          <a:p>
            <a:pPr algn="l"/>
            <a:r>
              <a:rPr lang="en-US" dirty="0" smtClean="0"/>
              <a:t>                           Prof.  </a:t>
            </a:r>
            <a:r>
              <a:rPr lang="en-US" dirty="0" err="1" smtClean="0"/>
              <a:t>Ritesh</a:t>
            </a:r>
            <a:r>
              <a:rPr lang="en-US" dirty="0" smtClean="0"/>
              <a:t>  </a:t>
            </a:r>
            <a:r>
              <a:rPr lang="en-US" dirty="0" err="1" smtClean="0"/>
              <a:t>Shrivastav</a:t>
            </a:r>
            <a:endParaRPr lang="en-US" dirty="0" smtClean="0"/>
          </a:p>
          <a:p>
            <a:pPr algn="l"/>
            <a:r>
              <a:rPr lang="en-US" dirty="0" smtClean="0"/>
              <a:t>                               Department of CSE </a:t>
            </a:r>
          </a:p>
          <a:p>
            <a:pPr algn="ctr"/>
            <a:r>
              <a:rPr lang="en-US" sz="3200" dirty="0" smtClean="0"/>
              <a:t> </a:t>
            </a:r>
            <a:r>
              <a:rPr lang="en-US" sz="2600" dirty="0" err="1" smtClean="0"/>
              <a:t>Anjuman</a:t>
            </a:r>
            <a:r>
              <a:rPr lang="en-US" sz="2600" dirty="0" smtClean="0"/>
              <a:t> College of                                             Engineering &amp;Technology ,</a:t>
            </a:r>
            <a:r>
              <a:rPr lang="en-US" sz="2600" dirty="0" smtClean="0"/>
              <a:t>Nagpur.</a:t>
            </a:r>
            <a:endParaRPr lang="en-US" sz="2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lstStyle/>
          <a:p>
            <a:r>
              <a:rPr lang="en-US" dirty="0" smtClean="0"/>
              <a:t>                syllabus</a:t>
            </a:r>
            <a:endParaRPr lang="en-US" dirty="0"/>
          </a:p>
        </p:txBody>
      </p:sp>
      <p:sp>
        <p:nvSpPr>
          <p:cNvPr id="3" name="Content Placeholder 2"/>
          <p:cNvSpPr>
            <a:spLocks noGrp="1"/>
          </p:cNvSpPr>
          <p:nvPr>
            <p:ph idx="1"/>
          </p:nvPr>
        </p:nvSpPr>
        <p:spPr>
          <a:xfrm>
            <a:off x="457200" y="1143000"/>
            <a:ext cx="7239000" cy="5312736"/>
          </a:xfrm>
        </p:spPr>
        <p:txBody>
          <a:bodyPr/>
          <a:lstStyle/>
          <a:p>
            <a:pPr>
              <a:buNone/>
            </a:pPr>
            <a:r>
              <a:rPr lang="en-US" dirty="0" smtClean="0"/>
              <a:t>            7 SEM CSE AWSN ELECTIVE-III</a:t>
            </a:r>
          </a:p>
          <a:p>
            <a:pPr algn="just"/>
            <a:r>
              <a:rPr lang="en-US" sz="1800" b="1" dirty="0" smtClean="0"/>
              <a:t> UNIT-1- Introduction to Sensor networks: application Examples of available sensor nodes, Challenges for WSN’s, Mobile ad hoc networks and wireless sensor networks, single node architecture. Sensor node hardware overview, Sensors and actuators, Energy consumption of sensor nodes </a:t>
            </a:r>
          </a:p>
          <a:p>
            <a:pPr algn="just"/>
            <a:r>
              <a:rPr lang="en-US" sz="1800" b="1" dirty="0" smtClean="0"/>
              <a:t>UNIT-2- Operating systems and execution environments: Programming paradigms and application programming interfaces, Structures of operating system and protocol stack. Dynamic energy and power management, </a:t>
            </a:r>
            <a:r>
              <a:rPr lang="en-US" sz="1800" b="1" dirty="0" err="1" smtClean="0"/>
              <a:t>TinyOS</a:t>
            </a:r>
            <a:r>
              <a:rPr lang="en-US" sz="1800" b="1" dirty="0" smtClean="0"/>
              <a:t> and </a:t>
            </a:r>
            <a:r>
              <a:rPr lang="en-US" sz="1800" b="1" dirty="0" err="1" smtClean="0"/>
              <a:t>neSc</a:t>
            </a:r>
            <a:r>
              <a:rPr lang="en-US" sz="1800" b="1" dirty="0" smtClean="0"/>
              <a:t> examples.</a:t>
            </a:r>
          </a:p>
          <a:p>
            <a:pPr algn="just"/>
            <a:r>
              <a:rPr lang="en-US" sz="1800" b="1" dirty="0" smtClean="0"/>
              <a:t>UNIT-3- Network Architecture: Sensor network scenarios, Design principles for WSNs, Services interfaces of WSNs, Gateway concepts, Mac protocols: Fundamentals, Low duty cycle and Wakeup concepts, contention and schedule based protocols, IEEE 802.15.4 MAC Protocol.</a:t>
            </a:r>
            <a:endParaRPr lang="en-US" sz="1800" dirty="0" smtClean="0"/>
          </a:p>
          <a:p>
            <a:pPr algn="just">
              <a:buNone/>
            </a:pPr>
            <a:endParaRPr lang="en-US" sz="1800"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r>
              <a:rPr lang="en-US" dirty="0" smtClean="0"/>
              <a:t>                 syllabus</a:t>
            </a:r>
            <a:endParaRPr lang="en-US" dirty="0"/>
          </a:p>
        </p:txBody>
      </p:sp>
      <p:sp>
        <p:nvSpPr>
          <p:cNvPr id="3" name="Content Placeholder 2"/>
          <p:cNvSpPr>
            <a:spLocks noGrp="1"/>
          </p:cNvSpPr>
          <p:nvPr>
            <p:ph idx="1"/>
          </p:nvPr>
        </p:nvSpPr>
        <p:spPr/>
        <p:txBody>
          <a:bodyPr>
            <a:normAutofit/>
          </a:bodyPr>
          <a:lstStyle/>
          <a:p>
            <a:r>
              <a:rPr lang="en-US" sz="1800" b="1" dirty="0" smtClean="0"/>
              <a:t>UNIT-4- Naming and Addressing: Fundamentals Address and Name management in WSN, assignment in MAC Addresses, content based and geographical addressing. Hierarchical networks by clustering, Adaptive node activity: geographic adaptive Fidelity (GAF).</a:t>
            </a:r>
          </a:p>
          <a:p>
            <a:endParaRPr lang="en-US" sz="1800" b="1" dirty="0" smtClean="0"/>
          </a:p>
          <a:p>
            <a:r>
              <a:rPr lang="en-US" sz="1800" b="1" dirty="0" smtClean="0"/>
              <a:t>UNIT-5- Routing protocols and content based networking: Broadcast and multicast protocols Geographic Routing, Mobile nodes, Data centric Routing, Distribution versus gathering of data-In-network processing, Data Aggregation, data centric storage.</a:t>
            </a:r>
          </a:p>
          <a:p>
            <a:endParaRPr lang="en-US" sz="1800" b="1" dirty="0" smtClean="0"/>
          </a:p>
          <a:p>
            <a:r>
              <a:rPr lang="en-US" sz="1800" b="1" dirty="0" smtClean="0"/>
              <a:t>UNIT-6- Application specific support: Advanced in-network processing, security, Target detection and tracking, contour/edge detection.</a:t>
            </a:r>
            <a:endParaRPr lang="en-US" sz="1800" dirty="0" smtClean="0"/>
          </a:p>
          <a:p>
            <a:endParaRPr lang="en-US" sz="1800" dirty="0" smtClean="0"/>
          </a:p>
          <a:p>
            <a:endParaRPr lang="en-US" sz="1800"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r>
              <a:rPr lang="en-US" dirty="0" smtClean="0"/>
              <a:t>        COURSE OUTCOME</a:t>
            </a:r>
            <a:endParaRPr lang="en-US" dirty="0"/>
          </a:p>
        </p:txBody>
      </p:sp>
      <p:sp>
        <p:nvSpPr>
          <p:cNvPr id="3" name="Content Placeholder 2"/>
          <p:cNvSpPr>
            <a:spLocks noGrp="1"/>
          </p:cNvSpPr>
          <p:nvPr>
            <p:ph idx="1"/>
          </p:nvPr>
        </p:nvSpPr>
        <p:spPr/>
        <p:txBody>
          <a:bodyPr>
            <a:normAutofit fontScale="25000" lnSpcReduction="20000"/>
          </a:bodyPr>
          <a:lstStyle/>
          <a:p>
            <a:pPr>
              <a:buNone/>
            </a:pPr>
            <a:endParaRPr lang="en-US" b="1" dirty="0" smtClean="0"/>
          </a:p>
          <a:p>
            <a:pPr>
              <a:buNone/>
            </a:pPr>
            <a:r>
              <a:rPr lang="en-US" sz="7200" b="1" dirty="0" smtClean="0"/>
              <a:t>Student will able to </a:t>
            </a:r>
          </a:p>
          <a:p>
            <a:r>
              <a:rPr lang="en-US" sz="7200" b="1" dirty="0" smtClean="0"/>
              <a:t>CO-1-Understand and apply the theory behind wireless sensor networks. And Apply knowledge of wireless sensor networks(WSN) to various application areas.</a:t>
            </a:r>
          </a:p>
          <a:p>
            <a:r>
              <a:rPr lang="en-US" sz="7200" b="1" dirty="0" smtClean="0"/>
              <a:t>CO-2 -Analyze wireless sensor network fundamentals and provide hands on training in programming Wireless sensor networks at different platform for interfacing hardware with software.</a:t>
            </a:r>
            <a:endParaRPr lang="en-US" sz="7200" dirty="0" smtClean="0"/>
          </a:p>
          <a:p>
            <a:r>
              <a:rPr lang="en-US" sz="7200" b="1" dirty="0" smtClean="0"/>
              <a:t>CO-3-Explain wireless sensor network fundamentals and provide hands on training in programming Wireless sensor networks at different platform for interfacing hardware with software.</a:t>
            </a:r>
            <a:endParaRPr lang="en-US" sz="7200" dirty="0" smtClean="0"/>
          </a:p>
          <a:p>
            <a:r>
              <a:rPr lang="en-US" sz="7200" b="1" dirty="0" smtClean="0"/>
              <a:t>CO-4-Explain different  name and addressing technique used in WSN and its different management task.</a:t>
            </a:r>
            <a:endParaRPr lang="en-US" sz="7200" dirty="0" smtClean="0"/>
          </a:p>
          <a:p>
            <a:r>
              <a:rPr lang="en-US" sz="7200" b="1" dirty="0" smtClean="0"/>
              <a:t>CO-5-Describe network level protocols for MAC, routing, time synchronization, aggregation, </a:t>
            </a:r>
            <a:r>
              <a:rPr lang="en-US" sz="7200" b="1" dirty="0" err="1" smtClean="0"/>
              <a:t>consequenses</a:t>
            </a:r>
            <a:r>
              <a:rPr lang="en-US" sz="7200" b="1" dirty="0" smtClean="0"/>
              <a:t> and distributed tracking.</a:t>
            </a:r>
            <a:endParaRPr lang="en-US" sz="7200" dirty="0" smtClean="0"/>
          </a:p>
          <a:p>
            <a:r>
              <a:rPr lang="en-US" sz="7200" b="1" dirty="0" smtClean="0"/>
              <a:t>CO-6-Identify  and  apply  the different detection and tracking approach in application support.</a:t>
            </a:r>
            <a:endParaRPr lang="en-US" sz="7200" dirty="0" smtClean="0"/>
          </a:p>
          <a:p>
            <a:pPr>
              <a:buNone/>
            </a:pPr>
            <a:endParaRPr lang="en-US" sz="7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SENSOR NODE ARCHITECTURE</a:t>
            </a:r>
            <a:endParaRPr lang="en-US" dirty="0"/>
          </a:p>
        </p:txBody>
      </p:sp>
      <p:sp>
        <p:nvSpPr>
          <p:cNvPr id="3" name="Content Placeholder 2"/>
          <p:cNvSpPr>
            <a:spLocks noGrp="1"/>
          </p:cNvSpPr>
          <p:nvPr>
            <p:ph idx="1"/>
          </p:nvPr>
        </p:nvSpPr>
        <p:spPr/>
        <p:txBody>
          <a:bodyPr>
            <a:normAutofit/>
          </a:bodyPr>
          <a:lstStyle/>
          <a:p>
            <a:pPr>
              <a:buNone/>
            </a:pPr>
            <a:r>
              <a:rPr lang="en-US" sz="1800" b="1" dirty="0" smtClean="0"/>
              <a:t>Sensor Node consist of following  five main hardware component</a:t>
            </a:r>
          </a:p>
          <a:p>
            <a:r>
              <a:rPr lang="en-US" sz="1800" b="1" dirty="0" smtClean="0"/>
              <a:t>Controller</a:t>
            </a:r>
          </a:p>
          <a:p>
            <a:r>
              <a:rPr lang="en-US" sz="1800" b="1" dirty="0" smtClean="0"/>
              <a:t>Memory </a:t>
            </a:r>
          </a:p>
          <a:p>
            <a:r>
              <a:rPr lang="en-US" sz="1800" b="1" dirty="0" smtClean="0"/>
              <a:t>Sensors and actuators</a:t>
            </a:r>
          </a:p>
          <a:p>
            <a:r>
              <a:rPr lang="en-US" sz="1800" b="1" dirty="0" smtClean="0"/>
              <a:t>Communication device</a:t>
            </a:r>
          </a:p>
          <a:p>
            <a:r>
              <a:rPr lang="en-US" sz="1800" b="1" dirty="0" smtClean="0"/>
              <a:t>Power supply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Schematic diagram</a:t>
            </a:r>
            <a:endParaRPr lang="en-US" dirty="0"/>
          </a:p>
        </p:txBody>
      </p:sp>
      <p:sp>
        <p:nvSpPr>
          <p:cNvPr id="3" name="Content Placeholder 2"/>
          <p:cNvSpPr>
            <a:spLocks noGrp="1"/>
          </p:cNvSpPr>
          <p:nvPr>
            <p:ph idx="1"/>
          </p:nvPr>
        </p:nvSpPr>
        <p:spPr/>
        <p:txBody>
          <a:bodyPr/>
          <a:lstStyle/>
          <a:p>
            <a:r>
              <a:rPr lang="en-US" dirty="0" smtClean="0"/>
              <a:t>SENSOR NODE ARCHITECTURE </a:t>
            </a:r>
            <a:endParaRPr lang="en-US" dirty="0"/>
          </a:p>
        </p:txBody>
      </p:sp>
      <p:sp>
        <p:nvSpPr>
          <p:cNvPr id="4" name="Rectangle 3"/>
          <p:cNvSpPr/>
          <p:nvPr/>
        </p:nvSpPr>
        <p:spPr>
          <a:xfrm>
            <a:off x="3200400" y="2895600"/>
            <a:ext cx="1371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MEMORY</a:t>
            </a:r>
            <a:endParaRPr lang="en-US" dirty="0"/>
          </a:p>
        </p:txBody>
      </p:sp>
      <p:sp>
        <p:nvSpPr>
          <p:cNvPr id="5" name="Rectangle 4"/>
          <p:cNvSpPr/>
          <p:nvPr/>
        </p:nvSpPr>
        <p:spPr>
          <a:xfrm>
            <a:off x="1066800" y="4114800"/>
            <a:ext cx="1371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COMMUNICATION DEVICE</a:t>
            </a:r>
            <a:endParaRPr lang="en-US" dirty="0"/>
          </a:p>
        </p:txBody>
      </p:sp>
      <p:sp>
        <p:nvSpPr>
          <p:cNvPr id="6" name="Rectangle 5"/>
          <p:cNvSpPr/>
          <p:nvPr/>
        </p:nvSpPr>
        <p:spPr>
          <a:xfrm>
            <a:off x="5486400" y="4114800"/>
            <a:ext cx="1219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SENSOR /ACTUATORS</a:t>
            </a:r>
            <a:endParaRPr lang="en-US" dirty="0"/>
          </a:p>
        </p:txBody>
      </p:sp>
      <p:sp>
        <p:nvSpPr>
          <p:cNvPr id="7" name="Rectangle 6"/>
          <p:cNvSpPr/>
          <p:nvPr/>
        </p:nvSpPr>
        <p:spPr>
          <a:xfrm>
            <a:off x="3200400" y="4114800"/>
            <a:ext cx="1219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CONTROLLER</a:t>
            </a:r>
            <a:endParaRPr lang="en-US" dirty="0"/>
          </a:p>
        </p:txBody>
      </p:sp>
      <p:sp>
        <p:nvSpPr>
          <p:cNvPr id="8" name="Rectangle 7"/>
          <p:cNvSpPr/>
          <p:nvPr/>
        </p:nvSpPr>
        <p:spPr>
          <a:xfrm>
            <a:off x="2286000" y="5410200"/>
            <a:ext cx="2971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POWER SUPPLY</a:t>
            </a:r>
            <a:endParaRPr lang="en-US" dirty="0"/>
          </a:p>
        </p:txBody>
      </p:sp>
      <p:cxnSp>
        <p:nvCxnSpPr>
          <p:cNvPr id="10" name="Straight Connector 9"/>
          <p:cNvCxnSpPr/>
          <p:nvPr/>
        </p:nvCxnSpPr>
        <p:spPr>
          <a:xfrm rot="5400000">
            <a:off x="3543300" y="3924300"/>
            <a:ext cx="609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endCxn id="7" idx="1"/>
          </p:cNvCxnSpPr>
          <p:nvPr/>
        </p:nvCxnSpPr>
        <p:spPr>
          <a:xfrm>
            <a:off x="2514600" y="45720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7" idx="3"/>
            <a:endCxn id="6" idx="1"/>
          </p:cNvCxnSpPr>
          <p:nvPr/>
        </p:nvCxnSpPr>
        <p:spPr>
          <a:xfrm>
            <a:off x="4419600" y="4572000"/>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7" idx="2"/>
          </p:cNvCxnSpPr>
          <p:nvPr/>
        </p:nvCxnSpPr>
        <p:spPr>
          <a:xfrm rot="5400000">
            <a:off x="3504406" y="5334000"/>
            <a:ext cx="6103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4" idx="2"/>
            <a:endCxn id="7" idx="0"/>
          </p:cNvCxnSpPr>
          <p:nvPr/>
        </p:nvCxnSpPr>
        <p:spPr>
          <a:xfrm rot="5400000">
            <a:off x="3695700" y="3924300"/>
            <a:ext cx="304800" cy="762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4" name="Shape 23"/>
          <p:cNvCxnSpPr>
            <a:stCxn id="6" idx="2"/>
          </p:cNvCxnSpPr>
          <p:nvPr/>
        </p:nvCxnSpPr>
        <p:spPr>
          <a:xfrm rot="5400000">
            <a:off x="5372100" y="4686300"/>
            <a:ext cx="381000" cy="10668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Elbow Connector 26"/>
          <p:cNvCxnSpPr/>
          <p:nvPr/>
        </p:nvCxnSpPr>
        <p:spPr>
          <a:xfrm rot="16200000" flipH="1">
            <a:off x="1638300" y="5143500"/>
            <a:ext cx="1066800" cy="5334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DEVICES AND EXAMPLES OF FIVE COMPONENT OF SENSOR NODE</a:t>
            </a:r>
            <a:endParaRPr lang="en-US" dirty="0"/>
          </a:p>
        </p:txBody>
      </p:sp>
      <p:sp>
        <p:nvSpPr>
          <p:cNvPr id="3" name="Content Placeholder 2"/>
          <p:cNvSpPr>
            <a:spLocks noGrp="1"/>
          </p:cNvSpPr>
          <p:nvPr>
            <p:ph idx="1"/>
          </p:nvPr>
        </p:nvSpPr>
        <p:spPr/>
        <p:txBody>
          <a:bodyPr>
            <a:normAutofit lnSpcReduction="10000"/>
          </a:bodyPr>
          <a:lstStyle/>
          <a:p>
            <a:pPr>
              <a:buNone/>
            </a:pPr>
            <a:r>
              <a:rPr lang="en-US" sz="1800" b="1" u="sng" dirty="0" smtClean="0"/>
              <a:t>1-Controller</a:t>
            </a:r>
            <a:r>
              <a:rPr lang="en-US" sz="1800" b="1" dirty="0" smtClean="0"/>
              <a:t>-Microcontrollers, microprocessors, FPGAs, and ASICs.</a:t>
            </a:r>
          </a:p>
          <a:p>
            <a:pPr>
              <a:buNone/>
            </a:pPr>
            <a:r>
              <a:rPr lang="en-US" sz="1800" b="1" dirty="0" smtClean="0"/>
              <a:t>     EXAMPLE-Intel </a:t>
            </a:r>
            <a:r>
              <a:rPr lang="en-US" sz="1800" b="1" dirty="0" err="1" smtClean="0"/>
              <a:t>StrongARM,Texas</a:t>
            </a:r>
            <a:r>
              <a:rPr lang="en-US" sz="1800" b="1" dirty="0" smtClean="0"/>
              <a:t> Instruments MSP 430</a:t>
            </a:r>
          </a:p>
          <a:p>
            <a:pPr>
              <a:buNone/>
            </a:pPr>
            <a:r>
              <a:rPr lang="en-US" sz="1800" b="1" u="sng" dirty="0" smtClean="0"/>
              <a:t>2-Memory</a:t>
            </a:r>
            <a:r>
              <a:rPr lang="en-US" sz="1800" b="1" dirty="0" smtClean="0"/>
              <a:t>-RAM,ROM ,EPROM</a:t>
            </a:r>
          </a:p>
          <a:p>
            <a:pPr>
              <a:buNone/>
            </a:pPr>
            <a:r>
              <a:rPr lang="en-US" sz="1800" b="1" u="sng" dirty="0" smtClean="0"/>
              <a:t>3-Sensors and actuators- Types of Sensor</a:t>
            </a:r>
          </a:p>
          <a:p>
            <a:pPr>
              <a:buNone/>
            </a:pPr>
            <a:r>
              <a:rPr lang="en-US" sz="1800" b="1" u="sng" dirty="0" smtClean="0"/>
              <a:t>I}Passive, </a:t>
            </a:r>
            <a:r>
              <a:rPr lang="en-US" sz="1800" b="1" u="sng" dirty="0" err="1" smtClean="0"/>
              <a:t>omnidirectional</a:t>
            </a:r>
            <a:r>
              <a:rPr lang="en-US" sz="1800" b="1" u="sng" dirty="0" smtClean="0"/>
              <a:t> sensors</a:t>
            </a:r>
          </a:p>
          <a:p>
            <a:pPr>
              <a:buNone/>
            </a:pPr>
            <a:r>
              <a:rPr lang="en-US" sz="1800" b="1" u="sng" dirty="0" smtClean="0"/>
              <a:t>II] Passive, narrow-beam sensors</a:t>
            </a:r>
          </a:p>
          <a:p>
            <a:pPr>
              <a:buNone/>
            </a:pPr>
            <a:r>
              <a:rPr lang="en-US" sz="1800" b="1" u="sng" dirty="0" smtClean="0"/>
              <a:t>III] Active sensors </a:t>
            </a:r>
          </a:p>
          <a:p>
            <a:pPr>
              <a:buNone/>
            </a:pPr>
            <a:r>
              <a:rPr lang="en-US" sz="1800" b="1" u="sng" dirty="0" smtClean="0"/>
              <a:t>Actuators -</a:t>
            </a:r>
            <a:r>
              <a:rPr lang="en-US" sz="1800" b="1" dirty="0" smtClean="0"/>
              <a:t>Actuators are just about as diverse as sensors, yet for the purposes of designing a WSN, they are a bit simpler to take account of: In principle, all that a sensor node can do is to open or close a switch or a relay or to set a value in some way.</a:t>
            </a:r>
          </a:p>
          <a:p>
            <a:pPr>
              <a:buNone/>
            </a:pPr>
            <a:r>
              <a:rPr lang="en-US" sz="1800" b="1" u="sng" dirty="0" smtClean="0"/>
              <a:t>EXAMPLE-</a:t>
            </a:r>
          </a:p>
          <a:p>
            <a:pPr>
              <a:buNone/>
            </a:pPr>
            <a:r>
              <a:rPr lang="en-US" sz="1800" b="1" u="sng" dirty="0" smtClean="0"/>
              <a:t>4-Communication device-</a:t>
            </a:r>
            <a:r>
              <a:rPr lang="en-US" sz="1800" b="1" u="sng" dirty="0" err="1" smtClean="0"/>
              <a:t>Transreciver</a:t>
            </a:r>
            <a:endParaRPr lang="en-US" sz="1800" b="1" u="sng" dirty="0" smtClean="0"/>
          </a:p>
          <a:p>
            <a:pPr>
              <a:buNone/>
            </a:pPr>
            <a:r>
              <a:rPr lang="en-US" sz="1800" b="1" u="sng" dirty="0" smtClean="0"/>
              <a:t>5-Power supply-</a:t>
            </a:r>
            <a:r>
              <a:rPr lang="en-US" sz="1800" b="1" u="sng" dirty="0" err="1" smtClean="0"/>
              <a:t>Battery,conventional</a:t>
            </a:r>
            <a:r>
              <a:rPr lang="en-US" sz="1800" b="1" u="sng" dirty="0" smtClean="0"/>
              <a:t> energy </a:t>
            </a:r>
            <a:r>
              <a:rPr lang="en-US" sz="1800" b="1" u="sng" dirty="0" err="1" smtClean="0"/>
              <a:t>storage,Energy</a:t>
            </a:r>
            <a:r>
              <a:rPr lang="en-US" sz="1800" b="1" u="sng" dirty="0" smtClean="0"/>
              <a:t> scavenging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references</a:t>
            </a:r>
            <a:endParaRPr lang="en-US" dirty="0"/>
          </a:p>
        </p:txBody>
      </p:sp>
      <p:sp>
        <p:nvSpPr>
          <p:cNvPr id="3" name="Content Placeholder 2"/>
          <p:cNvSpPr>
            <a:spLocks noGrp="1"/>
          </p:cNvSpPr>
          <p:nvPr>
            <p:ph idx="1"/>
          </p:nvPr>
        </p:nvSpPr>
        <p:spPr/>
        <p:txBody>
          <a:bodyPr/>
          <a:lstStyle/>
          <a:p>
            <a:r>
              <a:rPr lang="en-US" dirty="0" smtClean="0">
                <a:solidFill>
                  <a:schemeClr val="tx2"/>
                </a:solidFill>
                <a:hlinkClick r:id="rId2"/>
              </a:rPr>
              <a:t>https://lecturenotes.in/subject/106/wireless-sensor-network</a:t>
            </a:r>
            <a:endParaRPr lang="en-US" dirty="0" smtClean="0">
              <a:solidFill>
                <a:schemeClr val="tx2"/>
              </a:solidFill>
            </a:endParaRPr>
          </a:p>
          <a:p>
            <a:r>
              <a:rPr lang="en-US" u="sng" dirty="0" smtClean="0">
                <a:hlinkClick r:id="rId3"/>
              </a:rPr>
              <a:t>protocols and Architectures for Wireless Sensor Networks - Wiley</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24200"/>
            <a:ext cx="7239000" cy="1143000"/>
          </a:xfrm>
        </p:spPr>
        <p:txBody>
          <a:bodyPr>
            <a:normAutofit fontScale="90000"/>
          </a:bodyPr>
          <a:lstStyle/>
          <a:p>
            <a:r>
              <a:rPr lang="en-US" dirty="0" smtClean="0"/>
              <a:t>                 Thank YOU</a:t>
            </a:r>
            <a:br>
              <a:rPr lang="en-US"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58</TotalTime>
  <Words>559</Words>
  <Application>Microsoft Office PowerPoint</Application>
  <PresentationFormat>On-screen Show (4:3)</PresentationFormat>
  <Paragraphs>61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Opulent</vt:lpstr>
      <vt:lpstr>SUBJECT   –AWSN (ELECTIVE-III)</vt:lpstr>
      <vt:lpstr>                syllabus</vt:lpstr>
      <vt:lpstr>                 syllabus</vt:lpstr>
      <vt:lpstr>        COURSE OUTCOME</vt:lpstr>
      <vt:lpstr>SENSOR NODE ARCHITECTURE</vt:lpstr>
      <vt:lpstr>           Schematic diagram</vt:lpstr>
      <vt:lpstr>DEVICES AND EXAMPLES OF FIVE COMPONENT OF SENSOR NODE</vt:lpstr>
      <vt:lpstr>        references</vt:lpstr>
      <vt:lpstr>                 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–AWSN (ELECTIVE-III)</dc:title>
  <dc:creator>Prof. RiteshShrivastav</dc:creator>
  <cp:lastModifiedBy>Administrator</cp:lastModifiedBy>
  <cp:revision>16</cp:revision>
  <dcterms:created xsi:type="dcterms:W3CDTF">2006-08-16T00:00:00Z</dcterms:created>
  <dcterms:modified xsi:type="dcterms:W3CDTF">2018-07-25T12:23:39Z</dcterms:modified>
</cp:coreProperties>
</file>